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png" ContentType="image/png"/>
  <Override PartName="/ppt/media/image4.png" ContentType="image/png"/>
  <Override PartName="/ppt/media/image3.png" ContentType="image/png"/>
  <Override PartName="/ppt/media/image1.png" ContentType="image/png"/>
  <Override PartName="/ppt/media/image2.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25"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26"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27"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28" name="PlaceHolder 6"/>
          <p:cNvSpPr>
            <a:spLocks noGrp="1"/>
          </p:cNvSpPr>
          <p:nvPr>
            <p:ph type="sldNum"/>
          </p:nvPr>
        </p:nvSpPr>
        <p:spPr>
          <a:xfrm>
            <a:off x="4278960" y="10157400"/>
            <a:ext cx="3280680" cy="534240"/>
          </a:xfrm>
          <a:prstGeom prst="rect">
            <a:avLst/>
          </a:prstGeom>
        </p:spPr>
        <p:txBody>
          <a:bodyPr lIns="0" rIns="0" tIns="0" bIns="0" anchor="b"/>
          <a:p>
            <a:pPr algn="r"/>
            <a:fld id="{63E12021-DE10-4022-B322-DE0129FCFAFD}"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3884760" y="8685360"/>
            <a:ext cx="2971440" cy="456840"/>
          </a:xfrm>
          <a:prstGeom prst="rect">
            <a:avLst/>
          </a:prstGeom>
          <a:noFill/>
          <a:ln>
            <a:noFill/>
          </a:ln>
        </p:spPr>
        <p:txBody>
          <a:bodyPr anchor="b"/>
          <a:p>
            <a:pPr algn="r">
              <a:lnSpc>
                <a:spcPct val="100000"/>
              </a:lnSpc>
            </a:pPr>
            <a:fld id="{F353AFC1-4653-4E95-8092-8610E84CFB8E}" type="slidenum">
              <a:rPr b="0" lang="en-IN" sz="1200" spc="-1" strike="noStrike">
                <a:solidFill>
                  <a:srgbClr val="000000"/>
                </a:solidFill>
                <a:latin typeface="+mn-lt"/>
                <a:ea typeface="+mn-ea"/>
              </a:rPr>
              <a:t>&lt;number&gt;</a:t>
            </a:fld>
            <a:endParaRPr b="0" lang="en-IN" sz="1200" spc="-1" strike="noStrike">
              <a:latin typeface="Times New Roman"/>
            </a:endParaRPr>
          </a:p>
        </p:txBody>
      </p:sp>
      <p:sp>
        <p:nvSpPr>
          <p:cNvPr id="166" name="PlaceHolder 2"/>
          <p:cNvSpPr>
            <a:spLocks noGrp="1"/>
          </p:cNvSpPr>
          <p:nvPr>
            <p:ph type="sldImg"/>
          </p:nvPr>
        </p:nvSpPr>
        <p:spPr>
          <a:xfrm>
            <a:off x="1371600" y="763560"/>
            <a:ext cx="5028840" cy="3771720"/>
          </a:xfrm>
          <a:prstGeom prst="rect">
            <a:avLst/>
          </a:prstGeom>
        </p:spPr>
      </p:sp>
      <p:sp>
        <p:nvSpPr>
          <p:cNvPr id="167" name="PlaceHolder 3"/>
          <p:cNvSpPr>
            <a:spLocks noGrp="1"/>
          </p:cNvSpPr>
          <p:nvPr>
            <p:ph type="body"/>
          </p:nvPr>
        </p:nvSpPr>
        <p:spPr>
          <a:xfrm>
            <a:off x="777960" y="4776840"/>
            <a:ext cx="6217920" cy="4525560"/>
          </a:xfrm>
          <a:prstGeom prst="rect">
            <a:avLst/>
          </a:prstGeom>
        </p:spPr>
        <p:txBody>
          <a:bodyPr anchor="ctr"/>
          <a:p>
            <a:pPr marL="216000" indent="-216000">
              <a:lnSpc>
                <a:spcPct val="100000"/>
              </a:lnSpc>
            </a:pPr>
            <a:r>
              <a:rPr b="0" lang="en-IN" sz="2000" spc="-1" strike="noStrike">
                <a:latin typeface="Arial"/>
              </a:rPr>
              <a:t>Page No 51, System Programming by Srimanta Pal</a:t>
            </a:r>
            <a:endParaRPr b="0" lang="en-IN"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3884760" y="8685360"/>
            <a:ext cx="2971440" cy="456840"/>
          </a:xfrm>
          <a:prstGeom prst="rect">
            <a:avLst/>
          </a:prstGeom>
          <a:noFill/>
          <a:ln>
            <a:noFill/>
          </a:ln>
        </p:spPr>
        <p:txBody>
          <a:bodyPr anchor="b"/>
          <a:p>
            <a:pPr algn="r">
              <a:lnSpc>
                <a:spcPct val="100000"/>
              </a:lnSpc>
            </a:pPr>
            <a:fld id="{ECE5D07E-DFBE-499E-81B2-68F24259C377}" type="slidenum">
              <a:rPr b="0" lang="en-IN" sz="1200" spc="-1" strike="noStrike">
                <a:solidFill>
                  <a:srgbClr val="000000"/>
                </a:solidFill>
                <a:latin typeface="+mn-lt"/>
                <a:ea typeface="+mn-ea"/>
              </a:rPr>
              <a:t>&lt;number&gt;</a:t>
            </a:fld>
            <a:endParaRPr b="0" lang="en-IN" sz="1200" spc="-1" strike="noStrike">
              <a:latin typeface="Times New Roman"/>
            </a:endParaRPr>
          </a:p>
        </p:txBody>
      </p:sp>
      <p:sp>
        <p:nvSpPr>
          <p:cNvPr id="169" name="PlaceHolder 2"/>
          <p:cNvSpPr>
            <a:spLocks noGrp="1"/>
          </p:cNvSpPr>
          <p:nvPr>
            <p:ph type="sldImg"/>
          </p:nvPr>
        </p:nvSpPr>
        <p:spPr>
          <a:xfrm>
            <a:off x="1371600" y="763560"/>
            <a:ext cx="5028840" cy="3771720"/>
          </a:xfrm>
          <a:prstGeom prst="rect">
            <a:avLst/>
          </a:prstGeom>
        </p:spPr>
      </p:sp>
      <p:sp>
        <p:nvSpPr>
          <p:cNvPr id="170" name="PlaceHolder 3"/>
          <p:cNvSpPr>
            <a:spLocks noGrp="1"/>
          </p:cNvSpPr>
          <p:nvPr>
            <p:ph type="body"/>
          </p:nvPr>
        </p:nvSpPr>
        <p:spPr>
          <a:xfrm>
            <a:off x="777960" y="4776840"/>
            <a:ext cx="6217920" cy="4525560"/>
          </a:xfrm>
          <a:prstGeom prst="rect">
            <a:avLst/>
          </a:prstGeom>
        </p:spPr>
        <p:txBody>
          <a:bodyPr anchor="ctr"/>
          <a:p>
            <a:endParaRPr b="0" lang="en-IN"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3884760" y="8685360"/>
            <a:ext cx="2971440" cy="456840"/>
          </a:xfrm>
          <a:prstGeom prst="rect">
            <a:avLst/>
          </a:prstGeom>
          <a:noFill/>
          <a:ln>
            <a:noFill/>
          </a:ln>
        </p:spPr>
        <p:txBody>
          <a:bodyPr anchor="b"/>
          <a:p>
            <a:pPr algn="r">
              <a:lnSpc>
                <a:spcPct val="100000"/>
              </a:lnSpc>
            </a:pPr>
            <a:fld id="{CBBAD761-1D6B-46E2-A205-38AE31384C4B}" type="slidenum">
              <a:rPr b="0" lang="en-IN" sz="1200" spc="-1" strike="noStrike">
                <a:solidFill>
                  <a:srgbClr val="000000"/>
                </a:solidFill>
                <a:latin typeface="+mn-lt"/>
                <a:ea typeface="+mn-ea"/>
              </a:rPr>
              <a:t>&lt;number&gt;</a:t>
            </a:fld>
            <a:endParaRPr b="0" lang="en-IN" sz="1200" spc="-1" strike="noStrike">
              <a:latin typeface="Times New Roman"/>
            </a:endParaRPr>
          </a:p>
        </p:txBody>
      </p:sp>
      <p:sp>
        <p:nvSpPr>
          <p:cNvPr id="172" name="PlaceHolder 2"/>
          <p:cNvSpPr>
            <a:spLocks noGrp="1"/>
          </p:cNvSpPr>
          <p:nvPr>
            <p:ph type="sldImg"/>
          </p:nvPr>
        </p:nvSpPr>
        <p:spPr>
          <a:xfrm>
            <a:off x="1371600" y="763560"/>
            <a:ext cx="5028840" cy="3771720"/>
          </a:xfrm>
          <a:prstGeom prst="rect">
            <a:avLst/>
          </a:prstGeom>
        </p:spPr>
      </p:sp>
      <p:sp>
        <p:nvSpPr>
          <p:cNvPr id="173" name="PlaceHolder 3"/>
          <p:cNvSpPr>
            <a:spLocks noGrp="1"/>
          </p:cNvSpPr>
          <p:nvPr>
            <p:ph type="body"/>
          </p:nvPr>
        </p:nvSpPr>
        <p:spPr>
          <a:xfrm>
            <a:off x="777960" y="4776840"/>
            <a:ext cx="6217920" cy="4525560"/>
          </a:xfrm>
          <a:prstGeom prst="rect">
            <a:avLst/>
          </a:prstGeom>
        </p:spPr>
        <p:txBody>
          <a:bodyPr anchor="ctr"/>
          <a:p>
            <a:endParaRPr b="0" lang="en-IN"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3884760" y="8685360"/>
            <a:ext cx="2971440" cy="456840"/>
          </a:xfrm>
          <a:prstGeom prst="rect">
            <a:avLst/>
          </a:prstGeom>
          <a:noFill/>
          <a:ln>
            <a:noFill/>
          </a:ln>
        </p:spPr>
        <p:txBody>
          <a:bodyPr anchor="b"/>
          <a:p>
            <a:pPr algn="r">
              <a:lnSpc>
                <a:spcPct val="100000"/>
              </a:lnSpc>
            </a:pPr>
            <a:fld id="{D963F44B-6669-4295-B054-B2066F3A18CB}" type="slidenum">
              <a:rPr b="0" lang="en-IN" sz="1200" spc="-1" strike="noStrike">
                <a:solidFill>
                  <a:srgbClr val="000000"/>
                </a:solidFill>
                <a:latin typeface="+mn-lt"/>
                <a:ea typeface="+mn-ea"/>
              </a:rPr>
              <a:t>&lt;number&gt;</a:t>
            </a:fld>
            <a:endParaRPr b="0" lang="en-IN" sz="1200" spc="-1" strike="noStrike">
              <a:latin typeface="Times New Roman"/>
            </a:endParaRPr>
          </a:p>
        </p:txBody>
      </p:sp>
      <p:sp>
        <p:nvSpPr>
          <p:cNvPr id="175" name="PlaceHolder 2"/>
          <p:cNvSpPr>
            <a:spLocks noGrp="1"/>
          </p:cNvSpPr>
          <p:nvPr>
            <p:ph type="sldImg"/>
          </p:nvPr>
        </p:nvSpPr>
        <p:spPr>
          <a:xfrm>
            <a:off x="1371600" y="763560"/>
            <a:ext cx="5028840" cy="3771720"/>
          </a:xfrm>
          <a:prstGeom prst="rect">
            <a:avLst/>
          </a:prstGeom>
        </p:spPr>
      </p:sp>
      <p:sp>
        <p:nvSpPr>
          <p:cNvPr id="176" name="PlaceHolder 3"/>
          <p:cNvSpPr>
            <a:spLocks noGrp="1"/>
          </p:cNvSpPr>
          <p:nvPr>
            <p:ph type="body"/>
          </p:nvPr>
        </p:nvSpPr>
        <p:spPr>
          <a:xfrm>
            <a:off x="777960" y="4776840"/>
            <a:ext cx="6217920" cy="4525560"/>
          </a:xfrm>
          <a:prstGeom prst="rect">
            <a:avLst/>
          </a:prstGeom>
        </p:spPr>
        <p:txBody>
          <a:bodyPr anchor="ctr"/>
          <a:p>
            <a:endParaRPr b="0" lang="en-IN"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1143000" y="685800"/>
            <a:ext cx="4571640" cy="3428640"/>
          </a:xfrm>
          <a:prstGeom prst="rect">
            <a:avLst/>
          </a:prstGeom>
        </p:spPr>
      </p:sp>
      <p:sp>
        <p:nvSpPr>
          <p:cNvPr id="178"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IN" sz="2000" spc="-1" strike="noStrike">
                <a:latin typeface="Arial"/>
              </a:rPr>
              <a:t>Page No 41 (Srimanata Pal)</a:t>
            </a:r>
            <a:endParaRPr b="0" lang="en-IN" sz="2000" spc="-1" strike="noStrike">
              <a:latin typeface="Arial"/>
            </a:endParaRPr>
          </a:p>
          <a:p>
            <a:pPr marL="216000" indent="-216000">
              <a:lnSpc>
                <a:spcPct val="100000"/>
              </a:lnSpc>
            </a:pPr>
            <a:endParaRPr b="0" lang="en-IN" sz="2000" spc="-1" strike="noStrike">
              <a:latin typeface="Arial"/>
            </a:endParaRPr>
          </a:p>
          <a:p>
            <a:pPr>
              <a:lnSpc>
                <a:spcPct val="100000"/>
              </a:lnSpc>
            </a:pPr>
            <a:r>
              <a:rPr b="1" lang="en-IN" sz="1200" spc="-1" strike="noStrike">
                <a:solidFill>
                  <a:srgbClr val="000000"/>
                </a:solidFill>
                <a:latin typeface="+mn-lt"/>
                <a:ea typeface="+mn-ea"/>
              </a:rPr>
              <a:t>Physical address </a:t>
            </a:r>
            <a:br/>
            <a:br/>
            <a:r>
              <a:rPr b="0" lang="en-IN" sz="1200" spc="-1" strike="noStrike">
                <a:solidFill>
                  <a:srgbClr val="000000"/>
                </a:solidFill>
                <a:latin typeface="+mn-lt"/>
                <a:ea typeface="+mn-ea"/>
              </a:rPr>
              <a:t>Physical address is the actual memory address which denotes a memory area in your storage device. Physical address refers to the address that comes with the device itself and that remains permanent for a device. It cannot be changed . For example the MAC(Medium Access Control) Address is a physical address.</a:t>
            </a:r>
            <a:endParaRPr b="0" lang="en-IN" sz="1200" spc="-1" strike="noStrike">
              <a:latin typeface="Arial"/>
            </a:endParaRPr>
          </a:p>
          <a:p>
            <a:pPr>
              <a:lnSpc>
                <a:spcPct val="100000"/>
              </a:lnSpc>
            </a:pPr>
            <a:br/>
            <a:br/>
            <a:r>
              <a:rPr b="1" lang="en-IN" sz="1200" spc="-1" strike="noStrike">
                <a:solidFill>
                  <a:srgbClr val="000000"/>
                </a:solidFill>
                <a:latin typeface="+mn-lt"/>
                <a:ea typeface="+mn-ea"/>
              </a:rPr>
              <a:t>Logical address </a:t>
            </a:r>
            <a:br/>
            <a:br/>
            <a:r>
              <a:rPr b="0" lang="en-IN" sz="1200" spc="-1" strike="noStrike">
                <a:solidFill>
                  <a:srgbClr val="000000"/>
                </a:solidFill>
                <a:latin typeface="+mn-lt"/>
                <a:ea typeface="+mn-ea"/>
              </a:rPr>
              <a:t>The operating system or some other programs uses base addresses as a measure to find addresses. Here base address means starting address of a memory block. According to the program written the CPU generates a address.This address is added with the base address so that it forms the physical address.Here in this case the address generated by the CPU is called as Logical Address.</a:t>
            </a:r>
            <a:br/>
            <a:br/>
            <a:r>
              <a:rPr b="0" lang="en-IN" sz="1200" spc="-1" strike="noStrike">
                <a:solidFill>
                  <a:srgbClr val="000000"/>
                </a:solidFill>
                <a:latin typeface="+mn-lt"/>
                <a:ea typeface="+mn-ea"/>
              </a:rPr>
              <a:t>The address which is generated by the CPU which is added with base address to form th physical address is called as logical address</a:t>
            </a:r>
            <a:endParaRPr b="0" lang="en-IN" sz="1200" spc="-1" strike="noStrike">
              <a:latin typeface="Arial"/>
            </a:endParaRPr>
          </a:p>
          <a:p>
            <a:pPr>
              <a:lnSpc>
                <a:spcPct val="100000"/>
              </a:lnSpc>
            </a:pPr>
            <a:r>
              <a:rPr b="0" lang="en-IN" sz="1200" spc="-1" strike="noStrike">
                <a:solidFill>
                  <a:srgbClr val="000000"/>
                </a:solidFill>
                <a:latin typeface="+mn-lt"/>
                <a:ea typeface="+mn-ea"/>
              </a:rPr>
              <a:t>On the other hand , a logical address is the address that is given or assigned to a device which registers its presence on the internet highway. At a particular time this address will be unique for the device but it may change at some times in future.</a:t>
            </a:r>
            <a:br/>
            <a:r>
              <a:rPr b="0" lang="en-IN" sz="1200" spc="-1" strike="noStrike">
                <a:solidFill>
                  <a:srgbClr val="000000"/>
                </a:solidFill>
                <a:latin typeface="+mn-lt"/>
                <a:ea typeface="+mn-ea"/>
              </a:rPr>
              <a:t>IPv4 is an example of Logical Address.</a:t>
            </a:r>
            <a:br/>
            <a:endParaRPr b="0" lang="en-IN" sz="1200" spc="-1" strike="noStrike">
              <a:latin typeface="Arial"/>
            </a:endParaRPr>
          </a:p>
        </p:txBody>
      </p:sp>
      <p:sp>
        <p:nvSpPr>
          <p:cNvPr id="179" name="TextShape 3"/>
          <p:cNvSpPr txBox="1"/>
          <p:nvPr/>
        </p:nvSpPr>
        <p:spPr>
          <a:xfrm>
            <a:off x="3884760" y="8685360"/>
            <a:ext cx="2971440" cy="456840"/>
          </a:xfrm>
          <a:prstGeom prst="rect">
            <a:avLst/>
          </a:prstGeom>
          <a:noFill/>
          <a:ln>
            <a:noFill/>
          </a:ln>
        </p:spPr>
        <p:txBody>
          <a:bodyPr anchor="b"/>
          <a:p>
            <a:pPr algn="r">
              <a:lnSpc>
                <a:spcPct val="100000"/>
              </a:lnSpc>
            </a:pPr>
            <a:fld id="{FFC9CBB3-AD7A-4EDC-8A3A-7A5CCACB066B}"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1143000" y="685800"/>
            <a:ext cx="4571640" cy="3428640"/>
          </a:xfrm>
          <a:prstGeom prst="rect">
            <a:avLst/>
          </a:prstGeom>
        </p:spPr>
      </p:sp>
      <p:sp>
        <p:nvSpPr>
          <p:cNvPr id="181"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IN" sz="2000" spc="-1" strike="noStrike">
                <a:latin typeface="Arial"/>
              </a:rPr>
              <a:t>Page No 41 (Srimanata Pal)</a:t>
            </a:r>
            <a:endParaRPr b="0" lang="en-IN" sz="2000" spc="-1" strike="noStrike">
              <a:latin typeface="Arial"/>
            </a:endParaRPr>
          </a:p>
        </p:txBody>
      </p:sp>
      <p:sp>
        <p:nvSpPr>
          <p:cNvPr id="182" name="TextShape 3"/>
          <p:cNvSpPr txBox="1"/>
          <p:nvPr/>
        </p:nvSpPr>
        <p:spPr>
          <a:xfrm>
            <a:off x="3884760" y="8685360"/>
            <a:ext cx="2971440" cy="456840"/>
          </a:xfrm>
          <a:prstGeom prst="rect">
            <a:avLst/>
          </a:prstGeom>
          <a:noFill/>
          <a:ln>
            <a:noFill/>
          </a:ln>
        </p:spPr>
        <p:txBody>
          <a:bodyPr anchor="b"/>
          <a:p>
            <a:pPr algn="r">
              <a:lnSpc>
                <a:spcPct val="100000"/>
              </a:lnSpc>
            </a:pPr>
            <a:fld id="{CB52F9E8-2BBF-42F4-AF1F-0D3123C84ABB}"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3884760" y="8685360"/>
            <a:ext cx="2971440" cy="456840"/>
          </a:xfrm>
          <a:prstGeom prst="rect">
            <a:avLst/>
          </a:prstGeom>
          <a:noFill/>
          <a:ln>
            <a:noFill/>
          </a:ln>
        </p:spPr>
        <p:txBody>
          <a:bodyPr anchor="b"/>
          <a:p>
            <a:pPr algn="r">
              <a:lnSpc>
                <a:spcPct val="100000"/>
              </a:lnSpc>
            </a:pPr>
            <a:fld id="{F903CC5F-4BCB-444F-89B9-F0C0ECA5A6C8}" type="slidenum">
              <a:rPr b="0" lang="en-IN" sz="1200" spc="-1" strike="noStrike">
                <a:solidFill>
                  <a:srgbClr val="000000"/>
                </a:solidFill>
                <a:latin typeface="+mn-lt"/>
                <a:ea typeface="+mn-ea"/>
              </a:rPr>
              <a:t>&lt;number&gt;</a:t>
            </a:fld>
            <a:endParaRPr b="0" lang="en-IN" sz="1200" spc="-1" strike="noStrike">
              <a:latin typeface="Times New Roman"/>
            </a:endParaRPr>
          </a:p>
        </p:txBody>
      </p:sp>
      <p:sp>
        <p:nvSpPr>
          <p:cNvPr id="184" name="PlaceHolder 2"/>
          <p:cNvSpPr>
            <a:spLocks noGrp="1"/>
          </p:cNvSpPr>
          <p:nvPr>
            <p:ph type="sldImg"/>
          </p:nvPr>
        </p:nvSpPr>
        <p:spPr>
          <a:xfrm>
            <a:off x="1371600" y="763560"/>
            <a:ext cx="5028840" cy="3771720"/>
          </a:xfrm>
          <a:prstGeom prst="rect">
            <a:avLst/>
          </a:prstGeom>
        </p:spPr>
      </p:sp>
      <p:sp>
        <p:nvSpPr>
          <p:cNvPr id="185" name="PlaceHolder 3"/>
          <p:cNvSpPr>
            <a:spLocks noGrp="1"/>
          </p:cNvSpPr>
          <p:nvPr>
            <p:ph type="body"/>
          </p:nvPr>
        </p:nvSpPr>
        <p:spPr>
          <a:xfrm>
            <a:off x="777960" y="4776840"/>
            <a:ext cx="6217920" cy="4525560"/>
          </a:xfrm>
          <a:prstGeom prst="rect">
            <a:avLst/>
          </a:prstGeom>
        </p:spPr>
        <p:txBody>
          <a:bodyPr anchor="ctr"/>
          <a:p>
            <a:pPr marL="216000" indent="-216000">
              <a:lnSpc>
                <a:spcPct val="100000"/>
              </a:lnSpc>
            </a:pPr>
            <a:r>
              <a:rPr b="0" lang="en-IN" sz="1200" spc="-1" strike="noStrike">
                <a:solidFill>
                  <a:srgbClr val="000000"/>
                </a:solidFill>
                <a:latin typeface="+mn-lt"/>
                <a:ea typeface="+mn-ea"/>
              </a:rPr>
              <a:t>For example, most databases run as a service on a server. It listens for connections, and then listens for requests and provides responses to those requests.</a:t>
            </a:r>
            <a:br/>
            <a:r>
              <a:rPr b="0" lang="en-IN" sz="1200" spc="-1" strike="noStrike">
                <a:solidFill>
                  <a:srgbClr val="000000"/>
                </a:solidFill>
                <a:latin typeface="+mn-lt"/>
                <a:ea typeface="+mn-ea"/>
              </a:rPr>
              <a:t>2) Design those programs to establish connections with each other, and use message passing as the key to performing work. For example, you might have the MySQL service running, and the Apache service running. A request is sent to the Apache service from over the internet. It, in turn, connects to the MySQL service (via a PHP script) and sends a sequence of messages. The result of processing those messages is then sent back to the requestor as an HTML page. </a:t>
            </a:r>
            <a:endParaRPr b="0" lang="en-IN"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1143000" y="685800"/>
            <a:ext cx="4571640" cy="3428640"/>
          </a:xfrm>
          <a:prstGeom prst="rect">
            <a:avLst/>
          </a:prstGeom>
        </p:spPr>
      </p:sp>
      <p:sp>
        <p:nvSpPr>
          <p:cNvPr id="187"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IN" sz="2000" spc="-1" strike="noStrike">
                <a:latin typeface="Arial"/>
              </a:rPr>
              <a:t>1.Programs is divided into Functions. (POP). Programs are divided into objects(oops)</a:t>
            </a:r>
            <a:endParaRPr b="0" lang="en-IN" sz="2000" spc="-1" strike="noStrike">
              <a:latin typeface="Arial"/>
            </a:endParaRPr>
          </a:p>
          <a:p>
            <a:pPr marL="216000" indent="-216000">
              <a:lnSpc>
                <a:spcPct val="100000"/>
              </a:lnSpc>
            </a:pPr>
            <a:r>
              <a:rPr b="0" lang="en-IN" sz="2000" spc="-1" strike="noStrike">
                <a:latin typeface="Arial"/>
              </a:rPr>
              <a:t>2. Most of the functions share Global data.</a:t>
            </a:r>
            <a:br/>
            <a:r>
              <a:rPr b="0" lang="en-IN" sz="2000" spc="-1" strike="noStrike">
                <a:latin typeface="Arial"/>
              </a:rPr>
              <a:t>Data Structures are characterized by objects.</a:t>
            </a:r>
            <a:endParaRPr b="0" lang="en-IN" sz="2000" spc="-1" strike="noStrike">
              <a:latin typeface="Arial"/>
            </a:endParaRPr>
          </a:p>
          <a:p>
            <a:pPr marL="216000" indent="-216000">
              <a:lnSpc>
                <a:spcPct val="100000"/>
              </a:lnSpc>
            </a:pPr>
            <a:r>
              <a:rPr b="0" lang="en-IN" sz="2000" spc="-1" strike="noStrike">
                <a:latin typeface="Arial"/>
              </a:rPr>
              <a:t>3.Need less memory(POP), Require more memory(OOP)</a:t>
            </a:r>
            <a:endParaRPr b="0" lang="en-IN" sz="2000" spc="-1" strike="noStrike">
              <a:latin typeface="Arial"/>
            </a:endParaRPr>
          </a:p>
          <a:p>
            <a:pPr marL="216000" indent="-216000">
              <a:lnSpc>
                <a:spcPct val="100000"/>
              </a:lnSpc>
            </a:pPr>
            <a:r>
              <a:rPr b="0" lang="en-IN" sz="2000" spc="-1" strike="noStrike">
                <a:latin typeface="Arial"/>
              </a:rPr>
              <a:t>4. It doesn’t have access specifier. </a:t>
            </a:r>
            <a:endParaRPr b="0" lang="en-IN" sz="2000" spc="-1" strike="noStrike">
              <a:latin typeface="Arial"/>
            </a:endParaRPr>
          </a:p>
          <a:p>
            <a:pPr marL="216000" indent="-216000">
              <a:lnSpc>
                <a:spcPct val="100000"/>
              </a:lnSpc>
            </a:pPr>
            <a:r>
              <a:rPr b="0" lang="en-IN" sz="2000" spc="-1" strike="noStrike">
                <a:latin typeface="Arial"/>
              </a:rPr>
              <a:t>It has access specifier like public, private, protected</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188" name="TextShape 3"/>
          <p:cNvSpPr txBox="1"/>
          <p:nvPr/>
        </p:nvSpPr>
        <p:spPr>
          <a:xfrm>
            <a:off x="3884760" y="8685360"/>
            <a:ext cx="2971440" cy="456840"/>
          </a:xfrm>
          <a:prstGeom prst="rect">
            <a:avLst/>
          </a:prstGeom>
          <a:noFill/>
          <a:ln>
            <a:noFill/>
          </a:ln>
        </p:spPr>
        <p:txBody>
          <a:bodyPr anchor="b"/>
          <a:p>
            <a:pPr algn="r">
              <a:lnSpc>
                <a:spcPct val="100000"/>
              </a:lnSpc>
            </a:pPr>
            <a:fld id="{2F3C54DA-C71C-46C4-A472-E9C9D66D190A}"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latin typeface="Calibri"/>
              </a:rPr>
              <a:t>Click to edit </a:t>
            </a:r>
            <a:r>
              <a:rPr b="0" lang="en-US" sz="4400" spc="-1" strike="noStrike">
                <a:solidFill>
                  <a:srgbClr val="000000"/>
                </a:solidFill>
                <a:latin typeface="Calibri"/>
              </a:rPr>
              <a:t>Master title </a:t>
            </a:r>
            <a:r>
              <a:rPr b="0" lang="en-US" sz="4400" spc="-1" strike="noStrike">
                <a:solidFill>
                  <a:srgbClr val="000000"/>
                </a:solidFill>
                <a:latin typeface="Calibri"/>
              </a:rPr>
              <a:t>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3CD216CE-7E15-40A3-A392-CB09828CCB27}" type="datetime1">
              <a:rPr b="0" lang="en-IN" sz="1200" spc="-1" strike="noStrike">
                <a:solidFill>
                  <a:srgbClr val="8b8b8b"/>
                </a:solidFill>
                <a:latin typeface="Calibri"/>
              </a:rPr>
              <a:t>17/12/2020</a:t>
            </a:fld>
            <a:endParaRPr b="0" lang="en-IN"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pPr algn="ctr">
              <a:lnSpc>
                <a:spcPct val="100000"/>
              </a:lnSpc>
            </a:pPr>
            <a:r>
              <a:rPr b="0" lang="en-IN" sz="1200" spc="-1" strike="noStrike">
                <a:solidFill>
                  <a:srgbClr val="8b8b8b"/>
                </a:solidFill>
                <a:latin typeface="Calibri"/>
              </a:rPr>
              <a:t>R.K.Tiwari(ravikum</a:t>
            </a:r>
            <a:r>
              <a:rPr b="0" lang="en-IN" sz="1200" spc="-1" strike="noStrike">
                <a:solidFill>
                  <a:srgbClr val="8b8b8b"/>
                </a:solidFill>
                <a:latin typeface="Calibri"/>
              </a:rPr>
              <a:t>ar.tiwari@raisoni.n</a:t>
            </a:r>
            <a:r>
              <a:rPr b="0" lang="en-IN" sz="1200" spc="-1" strike="noStrike">
                <a:solidFill>
                  <a:srgbClr val="8b8b8b"/>
                </a:solidFill>
                <a:latin typeface="Calibri"/>
              </a:rPr>
              <a:t>et)</a:t>
            </a:r>
            <a:endParaRPr b="0" lang="en-IN" sz="12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1A7A3E18-1CA3-48B9-A219-937097689436}" type="slidenum">
              <a:rPr b="0" lang="en-IN"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p>
            <a:pPr>
              <a:lnSpc>
                <a:spcPct val="100000"/>
              </a:lnSpc>
            </a:pPr>
            <a:fld id="{31E8995D-6F7C-4B4D-B163-8FF475853A3A}" type="datetime1">
              <a:rPr b="0" lang="en-IN" sz="1200" spc="-1" strike="noStrike">
                <a:solidFill>
                  <a:srgbClr val="8b8b8b"/>
                </a:solidFill>
                <a:latin typeface="Calibri"/>
              </a:rPr>
              <a:t>17/12/2020</a:t>
            </a:fld>
            <a:endParaRPr b="0" lang="en-IN"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p>
            <a:pPr algn="ctr">
              <a:lnSpc>
                <a:spcPct val="100000"/>
              </a:lnSpc>
            </a:pPr>
            <a:r>
              <a:rPr b="0" lang="en-IN" sz="1200" spc="-1" strike="noStrike">
                <a:solidFill>
                  <a:srgbClr val="8b8b8b"/>
                </a:solidFill>
                <a:latin typeface="Calibri"/>
              </a:rPr>
              <a:t>R.K.Tiwari(ravikumar.tiwari@raisoni.net)</a:t>
            </a:r>
            <a:endParaRPr b="0" lang="en-IN" sz="12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p>
            <a:pPr algn="r">
              <a:lnSpc>
                <a:spcPct val="100000"/>
              </a:lnSpc>
            </a:pPr>
            <a:fld id="{D2666D49-A47E-4E32-88DC-A1BB50934865}" type="slidenum">
              <a:rPr b="0" lang="en-IN"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p>
            <a:pPr>
              <a:lnSpc>
                <a:spcPct val="100000"/>
              </a:lnSpc>
            </a:pPr>
            <a:fld id="{7212C616-FAFB-49B2-9B59-5A2F6B175457}" type="datetime1">
              <a:rPr b="0" lang="en-IN" sz="1200" spc="-1" strike="noStrike">
                <a:solidFill>
                  <a:srgbClr val="8b8b8b"/>
                </a:solidFill>
                <a:latin typeface="Calibri"/>
              </a:rPr>
              <a:t>17/12/2020</a:t>
            </a:fld>
            <a:endParaRPr b="0" lang="en-IN" sz="1200" spc="-1" strike="noStrike">
              <a:latin typeface="Times New Roman"/>
            </a:endParaRPr>
          </a:p>
        </p:txBody>
      </p:sp>
      <p:sp>
        <p:nvSpPr>
          <p:cNvPr id="83" name="PlaceHolder 2"/>
          <p:cNvSpPr>
            <a:spLocks noGrp="1"/>
          </p:cNvSpPr>
          <p:nvPr>
            <p:ph type="ftr"/>
          </p:nvPr>
        </p:nvSpPr>
        <p:spPr>
          <a:xfrm>
            <a:off x="3124080" y="6356520"/>
            <a:ext cx="2895120" cy="364680"/>
          </a:xfrm>
          <a:prstGeom prst="rect">
            <a:avLst/>
          </a:prstGeom>
        </p:spPr>
        <p:txBody>
          <a:bodyPr anchor="ctr"/>
          <a:p>
            <a:pPr algn="ctr">
              <a:lnSpc>
                <a:spcPct val="100000"/>
              </a:lnSpc>
            </a:pPr>
            <a:r>
              <a:rPr b="0" lang="en-IN" sz="1200" spc="-1" strike="noStrike">
                <a:solidFill>
                  <a:srgbClr val="8b8b8b"/>
                </a:solidFill>
                <a:latin typeface="Calibri"/>
              </a:rPr>
              <a:t>R.K.Tiwari(ravikumar.tiwari@raisoni.net)</a:t>
            </a:r>
            <a:endParaRPr b="0" lang="en-IN" sz="1200" spc="-1" strike="noStrike">
              <a:latin typeface="Times New Roman"/>
            </a:endParaRPr>
          </a:p>
        </p:txBody>
      </p:sp>
      <p:sp>
        <p:nvSpPr>
          <p:cNvPr id="84" name="PlaceHolder 3"/>
          <p:cNvSpPr>
            <a:spLocks noGrp="1"/>
          </p:cNvSpPr>
          <p:nvPr>
            <p:ph type="sldNum"/>
          </p:nvPr>
        </p:nvSpPr>
        <p:spPr>
          <a:xfrm>
            <a:off x="6553080" y="6356520"/>
            <a:ext cx="2133360" cy="364680"/>
          </a:xfrm>
          <a:prstGeom prst="rect">
            <a:avLst/>
          </a:prstGeom>
        </p:spPr>
        <p:txBody>
          <a:bodyPr anchor="ctr"/>
          <a:p>
            <a:pPr algn="r">
              <a:lnSpc>
                <a:spcPct val="100000"/>
              </a:lnSpc>
            </a:pPr>
            <a:fld id="{1BEB6388-3706-4673-9F18-94E7D69FD421}" type="slidenum">
              <a:rPr b="0" lang="en-IN" sz="1200" spc="-1" strike="noStrike">
                <a:solidFill>
                  <a:srgbClr val="8b8b8b"/>
                </a:solidFill>
                <a:latin typeface="Calibri"/>
              </a:rPr>
              <a:t>&lt;number&gt;</a:t>
            </a:fld>
            <a:endParaRPr b="0" lang="en-IN" sz="12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685800" y="1928880"/>
            <a:ext cx="7772040" cy="167112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br/>
            <a:r>
              <a:rPr b="1" lang="en-US" sz="5400" spc="-1" strike="noStrike">
                <a:solidFill>
                  <a:srgbClr val="000000"/>
                </a:solidFill>
                <a:latin typeface="Calibri"/>
              </a:rPr>
              <a:t>System Software: Interfaces Hierarchy &amp; Trends</a:t>
            </a:r>
            <a:br/>
            <a:endParaRPr b="0" lang="en-US" sz="5400" spc="-1" strike="noStrike">
              <a:solidFill>
                <a:srgbClr val="000000"/>
              </a:solidFill>
              <a:latin typeface="Calibri"/>
            </a:endParaRPr>
          </a:p>
        </p:txBody>
      </p:sp>
      <p:sp>
        <p:nvSpPr>
          <p:cNvPr id="130" name="TextShape 2"/>
          <p:cNvSpPr txBox="1"/>
          <p:nvPr/>
        </p:nvSpPr>
        <p:spPr>
          <a:xfrm>
            <a:off x="1371600" y="3886200"/>
            <a:ext cx="6400440" cy="685440"/>
          </a:xfrm>
          <a:prstGeom prst="rect">
            <a:avLst/>
          </a:prstGeom>
          <a:noFill/>
          <a:ln>
            <a:noFill/>
          </a:ln>
        </p:spPr>
        <p:txBody>
          <a:bodyPr>
            <a:normAutofit/>
          </a:bodyPr>
          <a:p>
            <a:pPr algn="ctr">
              <a:lnSpc>
                <a:spcPct val="100000"/>
              </a:lnSpc>
              <a:spcBef>
                <a:spcPts val="641"/>
              </a:spcBef>
            </a:pPr>
            <a:endParaRPr b="0" lang="en-IN" sz="3200" spc="-1" strike="noStrike">
              <a:latin typeface="Arial"/>
            </a:endParaRPr>
          </a:p>
          <a:p>
            <a:pPr algn="ctr">
              <a:lnSpc>
                <a:spcPct val="100000"/>
              </a:lnSpc>
              <a:spcBef>
                <a:spcPts val="1020"/>
              </a:spcBef>
            </a:pPr>
            <a:endParaRPr b="0" lang="en-IN"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2571840" y="2643120"/>
            <a:ext cx="4714560" cy="210060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p>
            <a:pPr algn="ctr">
              <a:lnSpc>
                <a:spcPct val="100000"/>
              </a:lnSpc>
            </a:pPr>
            <a:r>
              <a:rPr b="1" lang="en-IN" sz="6600" spc="-1" strike="noStrike">
                <a:solidFill>
                  <a:srgbClr val="000000"/>
                </a:solidFill>
                <a:latin typeface="Calibri"/>
              </a:rPr>
              <a:t>Thank You!</a:t>
            </a:r>
            <a:endParaRPr b="0" lang="en-IN" sz="66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357120" y="304920"/>
            <a:ext cx="8357760" cy="77580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0" lang="en-US" sz="4000" spc="-1" strike="noStrike">
                <a:solidFill>
                  <a:srgbClr val="000000"/>
                </a:solidFill>
                <a:latin typeface="Calibri"/>
              </a:rPr>
              <a:t>Software Hierarchy</a:t>
            </a:r>
            <a:endParaRPr b="0" lang="en-US" sz="4000" spc="-1" strike="noStrike">
              <a:solidFill>
                <a:srgbClr val="000000"/>
              </a:solidFill>
              <a:latin typeface="Calibri"/>
            </a:endParaRPr>
          </a:p>
        </p:txBody>
      </p:sp>
      <p:sp>
        <p:nvSpPr>
          <p:cNvPr id="132" name="CustomShape 2"/>
          <p:cNvSpPr/>
          <p:nvPr/>
        </p:nvSpPr>
        <p:spPr>
          <a:xfrm>
            <a:off x="380880" y="1357200"/>
            <a:ext cx="8334000" cy="1285560"/>
          </a:xfrm>
          <a:prstGeom prst="rect">
            <a:avLst/>
          </a:prstGeom>
          <a:ln>
            <a:solidFill>
              <a:srgbClr val="7d5fa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p>
            <a:pPr>
              <a:lnSpc>
                <a:spcPct val="100000"/>
              </a:lnSpc>
            </a:pPr>
            <a:r>
              <a:rPr b="1" lang="en-IN" sz="2600" spc="-1" strike="noStrike">
                <a:solidFill>
                  <a:srgbClr val="000000"/>
                </a:solidFill>
                <a:latin typeface="Gill Sans MT"/>
              </a:rPr>
              <a:t>High Level Translator</a:t>
            </a:r>
            <a:endParaRPr b="0" lang="en-IN" sz="2600" spc="-1" strike="noStrike">
              <a:latin typeface="Arial"/>
            </a:endParaRPr>
          </a:p>
          <a:p>
            <a:pPr>
              <a:lnSpc>
                <a:spcPct val="100000"/>
              </a:lnSpc>
            </a:pPr>
            <a:r>
              <a:rPr b="1" lang="en-IN" sz="2600" spc="-1" strike="noStrike">
                <a:solidFill>
                  <a:srgbClr val="000000"/>
                </a:solidFill>
                <a:latin typeface="Gill Sans MT"/>
              </a:rPr>
              <a:t>Low Level Translator</a:t>
            </a:r>
            <a:endParaRPr b="0" lang="en-IN" sz="2600" spc="-1" strike="noStrike">
              <a:latin typeface="Arial"/>
            </a:endParaRPr>
          </a:p>
          <a:p>
            <a:pPr>
              <a:lnSpc>
                <a:spcPct val="100000"/>
              </a:lnSpc>
            </a:pPr>
            <a:r>
              <a:rPr b="1" lang="en-IN" sz="2600" spc="-1" strike="noStrike">
                <a:solidFill>
                  <a:srgbClr val="000000"/>
                </a:solidFill>
                <a:latin typeface="Gill Sans MT"/>
              </a:rPr>
              <a:t>Highest Level Translator</a:t>
            </a:r>
            <a:endParaRPr b="0" lang="en-IN" sz="2600" spc="-1" strike="noStrike">
              <a:latin typeface="Arial"/>
            </a:endParaRPr>
          </a:p>
          <a:p>
            <a:pPr marL="262080" indent="-261720">
              <a:lnSpc>
                <a:spcPct val="100000"/>
              </a:lnSpc>
              <a:spcBef>
                <a:spcPts val="601"/>
              </a:spcBef>
              <a:spcAft>
                <a:spcPts val="1426"/>
              </a:spcAft>
            </a:pPr>
            <a:endParaRPr b="0" lang="en-IN" sz="2600" spc="-1" strike="noStrike">
              <a:latin typeface="Arial"/>
            </a:endParaRPr>
          </a:p>
        </p:txBody>
      </p:sp>
      <p:sp>
        <p:nvSpPr>
          <p:cNvPr id="133" name="CustomShape 3"/>
          <p:cNvSpPr/>
          <p:nvPr/>
        </p:nvSpPr>
        <p:spPr>
          <a:xfrm>
            <a:off x="7010280" y="6480000"/>
            <a:ext cx="2133360" cy="301320"/>
          </a:xfrm>
          <a:prstGeom prst="rect">
            <a:avLst/>
          </a:prstGeom>
          <a:noFill/>
          <a:ln w="9360">
            <a:noFill/>
          </a:ln>
        </p:spPr>
        <p:style>
          <a:lnRef idx="0"/>
          <a:fillRef idx="0"/>
          <a:effectRef idx="0"/>
          <a:fontRef idx="minor"/>
        </p:style>
      </p:sp>
      <p:sp>
        <p:nvSpPr>
          <p:cNvPr id="134" name="CustomShape 4"/>
          <p:cNvSpPr/>
          <p:nvPr/>
        </p:nvSpPr>
        <p:spPr>
          <a:xfrm>
            <a:off x="8640720" y="6481800"/>
            <a:ext cx="502920" cy="301320"/>
          </a:xfrm>
          <a:prstGeom prst="rect">
            <a:avLst/>
          </a:prstGeom>
          <a:noFill/>
          <a:ln w="9360">
            <a:noFill/>
          </a:ln>
        </p:spPr>
        <p:style>
          <a:lnRef idx="0"/>
          <a:fillRef idx="0"/>
          <a:effectRef idx="0"/>
          <a:fontRef idx="minor"/>
        </p:style>
        <p:txBody>
          <a:bodyPr lIns="90000" rIns="90000" tIns="45000" bIns="45000"/>
          <a:p>
            <a:pPr>
              <a:lnSpc>
                <a:spcPct val="100000"/>
              </a:lnSpc>
            </a:pPr>
            <a:fld id="{5534F91D-94DD-49F5-B8CC-03EF01BE1A05}" type="slidenum">
              <a:rPr b="0" lang="en-IN" sz="1800" spc="-1" strike="noStrike">
                <a:solidFill>
                  <a:srgbClr val="000000"/>
                </a:solidFill>
                <a:latin typeface="Gill Sans MT"/>
              </a:rPr>
              <a:t>&lt;number&gt;</a:t>
            </a:fld>
            <a:endParaRPr b="0" lang="en-IN" sz="1800" spc="-1" strike="noStrike">
              <a:latin typeface="Arial"/>
            </a:endParaRPr>
          </a:p>
        </p:txBody>
      </p:sp>
      <p:pic>
        <p:nvPicPr>
          <p:cNvPr id="135" name="Picture 2" descr=""/>
          <p:cNvPicPr/>
          <p:nvPr/>
        </p:nvPicPr>
        <p:blipFill>
          <a:blip r:embed="rId1"/>
          <a:stretch/>
        </p:blipFill>
        <p:spPr>
          <a:xfrm>
            <a:off x="214200" y="2786040"/>
            <a:ext cx="8804880" cy="3714480"/>
          </a:xfrm>
          <a:prstGeom prst="rect">
            <a:avLst/>
          </a:prstGeom>
          <a:ln w="9360">
            <a:noFill/>
          </a:ln>
        </p:spPr>
      </p:pic>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428760" y="304920"/>
            <a:ext cx="8214840" cy="77580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1" lang="en-US" sz="4000" spc="-1" strike="noStrike">
                <a:solidFill>
                  <a:srgbClr val="000000"/>
                </a:solidFill>
                <a:latin typeface="Calibri"/>
              </a:rPr>
              <a:t>Interfaces</a:t>
            </a:r>
            <a:endParaRPr b="0" lang="en-US" sz="4000" spc="-1" strike="noStrike">
              <a:solidFill>
                <a:srgbClr val="000000"/>
              </a:solidFill>
              <a:latin typeface="Calibri"/>
            </a:endParaRPr>
          </a:p>
        </p:txBody>
      </p:sp>
      <p:sp>
        <p:nvSpPr>
          <p:cNvPr id="137" name="CustomShape 2"/>
          <p:cNvSpPr/>
          <p:nvPr/>
        </p:nvSpPr>
        <p:spPr>
          <a:xfrm>
            <a:off x="380880" y="1357200"/>
            <a:ext cx="8334000" cy="4857480"/>
          </a:xfrm>
          <a:prstGeom prst="rect">
            <a:avLst/>
          </a:prstGeom>
          <a:ln>
            <a:solidFill>
              <a:srgbClr val="7d5fa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p>
            <a:pPr>
              <a:lnSpc>
                <a:spcPct val="100000"/>
              </a:lnSpc>
              <a:spcAft>
                <a:spcPts val="1426"/>
              </a:spcAft>
            </a:pPr>
            <a:endParaRPr b="0" lang="en-IN" sz="1800" spc="-1" strike="noStrike">
              <a:latin typeface="Arial"/>
            </a:endParaRPr>
          </a:p>
          <a:p>
            <a:pPr marL="262080" indent="-261720">
              <a:lnSpc>
                <a:spcPct val="100000"/>
              </a:lnSpc>
              <a:spcAft>
                <a:spcPts val="1426"/>
              </a:spcAft>
              <a:buClr>
                <a:srgbClr val="727ca3"/>
              </a:buClr>
              <a:buSzPct val="76000"/>
              <a:buFont typeface="Wingdings" charset="2"/>
              <a:buChar char=""/>
            </a:pPr>
            <a:r>
              <a:rPr b="1" lang="en-IN" sz="2800" spc="-1" strike="noStrike">
                <a:solidFill>
                  <a:srgbClr val="000000"/>
                </a:solidFill>
                <a:latin typeface="Calibri"/>
              </a:rPr>
              <a:t>User’s Interfaces : A system of interaction between the hardware &amp; the user is necessary to perform task.</a:t>
            </a:r>
            <a:endParaRPr b="0" lang="en-IN" sz="2800" spc="-1" strike="noStrike">
              <a:latin typeface="Arial"/>
            </a:endParaRPr>
          </a:p>
          <a:p>
            <a:pPr marL="262080" indent="-261720">
              <a:lnSpc>
                <a:spcPct val="100000"/>
              </a:lnSpc>
              <a:spcAft>
                <a:spcPts val="1426"/>
              </a:spcAft>
              <a:buClr>
                <a:srgbClr val="727ca3"/>
              </a:buClr>
              <a:buSzPct val="76000"/>
              <a:buFont typeface="Wingdings" charset="2"/>
              <a:buChar char=""/>
            </a:pPr>
            <a:r>
              <a:rPr b="1" lang="en-IN" sz="2800" spc="-1" strike="noStrike">
                <a:solidFill>
                  <a:srgbClr val="000000"/>
                </a:solidFill>
                <a:latin typeface="Calibri"/>
              </a:rPr>
              <a:t>System’s Interfaces: A mechanism for interaction between the Physical &amp; Logical component that enables them to communicate with each other.</a:t>
            </a:r>
            <a:endParaRPr b="0" lang="en-IN" sz="2800" spc="-1" strike="noStrike">
              <a:latin typeface="Arial"/>
            </a:endParaRPr>
          </a:p>
          <a:p>
            <a:pPr>
              <a:lnSpc>
                <a:spcPct val="100000"/>
              </a:lnSpc>
              <a:spcAft>
                <a:spcPts val="1426"/>
              </a:spcAft>
            </a:pPr>
            <a:endParaRPr b="0" lang="en-IN" sz="2800" spc="-1" strike="noStrike">
              <a:latin typeface="Arial"/>
            </a:endParaRPr>
          </a:p>
          <a:p>
            <a:pPr>
              <a:lnSpc>
                <a:spcPct val="100000"/>
              </a:lnSpc>
              <a:spcAft>
                <a:spcPts val="1426"/>
              </a:spcAft>
            </a:pPr>
            <a:endParaRPr b="0" lang="en-IN" sz="2800" spc="-1" strike="noStrike">
              <a:latin typeface="Arial"/>
            </a:endParaRPr>
          </a:p>
          <a:p>
            <a:pPr>
              <a:lnSpc>
                <a:spcPct val="100000"/>
              </a:lnSpc>
              <a:spcAft>
                <a:spcPts val="1426"/>
              </a:spcAft>
            </a:pPr>
            <a:endParaRPr b="0" lang="en-IN" sz="2800" spc="-1" strike="noStrike">
              <a:latin typeface="Arial"/>
            </a:endParaRPr>
          </a:p>
          <a:p>
            <a:pPr marL="262080" indent="-261720">
              <a:lnSpc>
                <a:spcPct val="100000"/>
              </a:lnSpc>
              <a:spcBef>
                <a:spcPts val="601"/>
              </a:spcBef>
              <a:spcAft>
                <a:spcPts val="1426"/>
              </a:spcAft>
            </a:pPr>
            <a:endParaRPr b="0" lang="en-IN" sz="2800" spc="-1" strike="noStrike">
              <a:latin typeface="Arial"/>
            </a:endParaRPr>
          </a:p>
          <a:p>
            <a:pPr marL="262080" indent="-261720">
              <a:lnSpc>
                <a:spcPct val="100000"/>
              </a:lnSpc>
              <a:spcBef>
                <a:spcPts val="601"/>
              </a:spcBef>
              <a:spcAft>
                <a:spcPts val="1426"/>
              </a:spcAft>
            </a:pPr>
            <a:endParaRPr b="0" lang="en-IN" sz="2800" spc="-1" strike="noStrike">
              <a:latin typeface="Arial"/>
            </a:endParaRPr>
          </a:p>
          <a:p>
            <a:pPr marL="262080" indent="-261720">
              <a:lnSpc>
                <a:spcPct val="100000"/>
              </a:lnSpc>
              <a:spcBef>
                <a:spcPts val="601"/>
              </a:spcBef>
              <a:spcAft>
                <a:spcPts val="1426"/>
              </a:spcAft>
            </a:pPr>
            <a:endParaRPr b="0" lang="en-IN" sz="2800" spc="-1" strike="noStrike">
              <a:latin typeface="Arial"/>
            </a:endParaRPr>
          </a:p>
          <a:p>
            <a:pPr marL="262080" indent="-261720">
              <a:lnSpc>
                <a:spcPct val="100000"/>
              </a:lnSpc>
              <a:spcBef>
                <a:spcPts val="601"/>
              </a:spcBef>
              <a:spcAft>
                <a:spcPts val="1426"/>
              </a:spcAft>
            </a:pPr>
            <a:endParaRPr b="0" lang="en-IN" sz="2800" spc="-1" strike="noStrike">
              <a:latin typeface="Arial"/>
            </a:endParaRPr>
          </a:p>
        </p:txBody>
      </p:sp>
      <p:sp>
        <p:nvSpPr>
          <p:cNvPr id="138" name="CustomShape 3"/>
          <p:cNvSpPr/>
          <p:nvPr/>
        </p:nvSpPr>
        <p:spPr>
          <a:xfrm>
            <a:off x="7010280" y="6480000"/>
            <a:ext cx="2133360" cy="301320"/>
          </a:xfrm>
          <a:prstGeom prst="rect">
            <a:avLst/>
          </a:prstGeom>
          <a:noFill/>
          <a:ln w="9360">
            <a:noFill/>
          </a:ln>
        </p:spPr>
        <p:style>
          <a:lnRef idx="0"/>
          <a:fillRef idx="0"/>
          <a:effectRef idx="0"/>
          <a:fontRef idx="minor"/>
        </p:style>
      </p:sp>
      <p:sp>
        <p:nvSpPr>
          <p:cNvPr id="139" name="CustomShape 4"/>
          <p:cNvSpPr/>
          <p:nvPr/>
        </p:nvSpPr>
        <p:spPr>
          <a:xfrm>
            <a:off x="8640720" y="6481800"/>
            <a:ext cx="502920" cy="301320"/>
          </a:xfrm>
          <a:prstGeom prst="rect">
            <a:avLst/>
          </a:prstGeom>
          <a:noFill/>
          <a:ln w="9360">
            <a:noFill/>
          </a:ln>
        </p:spPr>
        <p:style>
          <a:lnRef idx="0"/>
          <a:fillRef idx="0"/>
          <a:effectRef idx="0"/>
          <a:fontRef idx="minor"/>
        </p:style>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28760" y="304920"/>
            <a:ext cx="8214840" cy="77580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1" lang="en-US" sz="4000" spc="-1" strike="noStrike">
                <a:solidFill>
                  <a:srgbClr val="000000"/>
                </a:solidFill>
                <a:latin typeface="Calibri"/>
              </a:rPr>
              <a:t>Interfaces : </a:t>
            </a:r>
            <a:r>
              <a:rPr b="0" lang="en-US" sz="4000" spc="-1" strike="noStrike">
                <a:solidFill>
                  <a:srgbClr val="000000"/>
                </a:solidFill>
                <a:latin typeface="Calibri"/>
              </a:rPr>
              <a:t>User’s Interfaces </a:t>
            </a:r>
            <a:endParaRPr b="0" lang="en-US" sz="4000" spc="-1" strike="noStrike">
              <a:solidFill>
                <a:srgbClr val="000000"/>
              </a:solidFill>
              <a:latin typeface="Calibri"/>
            </a:endParaRPr>
          </a:p>
        </p:txBody>
      </p:sp>
      <p:sp>
        <p:nvSpPr>
          <p:cNvPr id="141" name="CustomShape 2"/>
          <p:cNvSpPr/>
          <p:nvPr/>
        </p:nvSpPr>
        <p:spPr>
          <a:xfrm>
            <a:off x="7010280" y="6480000"/>
            <a:ext cx="2133360" cy="301320"/>
          </a:xfrm>
          <a:prstGeom prst="rect">
            <a:avLst/>
          </a:prstGeom>
          <a:noFill/>
          <a:ln w="9360">
            <a:noFill/>
          </a:ln>
        </p:spPr>
        <p:style>
          <a:lnRef idx="0"/>
          <a:fillRef idx="0"/>
          <a:effectRef idx="0"/>
          <a:fontRef idx="minor"/>
        </p:style>
      </p:sp>
      <p:sp>
        <p:nvSpPr>
          <p:cNvPr id="142" name="CustomShape 3"/>
          <p:cNvSpPr/>
          <p:nvPr/>
        </p:nvSpPr>
        <p:spPr>
          <a:xfrm>
            <a:off x="8640720" y="6481800"/>
            <a:ext cx="502920" cy="301320"/>
          </a:xfrm>
          <a:prstGeom prst="rect">
            <a:avLst/>
          </a:prstGeom>
          <a:noFill/>
          <a:ln w="9360">
            <a:noFill/>
          </a:ln>
        </p:spPr>
        <p:style>
          <a:lnRef idx="0"/>
          <a:fillRef idx="0"/>
          <a:effectRef idx="0"/>
          <a:fontRef idx="minor"/>
        </p:style>
      </p:sp>
      <p:pic>
        <p:nvPicPr>
          <p:cNvPr id="143" name="Picture 2" descr=""/>
          <p:cNvPicPr/>
          <p:nvPr/>
        </p:nvPicPr>
        <p:blipFill>
          <a:blip r:embed="rId1"/>
          <a:stretch/>
        </p:blipFill>
        <p:spPr>
          <a:xfrm>
            <a:off x="571320" y="1285920"/>
            <a:ext cx="8143560" cy="4857480"/>
          </a:xfrm>
          <a:prstGeom prst="rect">
            <a:avLst/>
          </a:prstGeom>
          <a:ln w="9360">
            <a:noFill/>
          </a:ln>
        </p:spPr>
      </p:pic>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428760" y="304920"/>
            <a:ext cx="8357760" cy="77580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1" lang="en-US" sz="4000" spc="-1" strike="noStrike">
                <a:solidFill>
                  <a:srgbClr val="000000"/>
                </a:solidFill>
                <a:latin typeface="Calibri"/>
              </a:rPr>
              <a:t>Interfaces (</a:t>
            </a:r>
            <a:r>
              <a:rPr b="0" lang="en-US" sz="4000" spc="-1" strike="noStrike">
                <a:solidFill>
                  <a:srgbClr val="000000"/>
                </a:solidFill>
                <a:latin typeface="Calibri"/>
              </a:rPr>
              <a:t>System’s Interfaces)</a:t>
            </a:r>
            <a:endParaRPr b="0" lang="en-US" sz="4000" spc="-1" strike="noStrike">
              <a:solidFill>
                <a:srgbClr val="000000"/>
              </a:solidFill>
              <a:latin typeface="Calibri"/>
            </a:endParaRPr>
          </a:p>
        </p:txBody>
      </p:sp>
      <p:sp>
        <p:nvSpPr>
          <p:cNvPr id="145" name="CustomShape 2"/>
          <p:cNvSpPr/>
          <p:nvPr/>
        </p:nvSpPr>
        <p:spPr>
          <a:xfrm>
            <a:off x="380880" y="1357200"/>
            <a:ext cx="8334000" cy="4857480"/>
          </a:xfrm>
          <a:prstGeom prst="rect">
            <a:avLst/>
          </a:prstGeom>
          <a:ln>
            <a:solidFill>
              <a:srgbClr val="7d5fa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p>
            <a:pPr>
              <a:lnSpc>
                <a:spcPct val="100000"/>
              </a:lnSpc>
              <a:spcAft>
                <a:spcPts val="1426"/>
              </a:spcAft>
            </a:pPr>
            <a:endParaRPr b="0" lang="en-IN" sz="1800" spc="-1" strike="noStrike">
              <a:latin typeface="Arial"/>
            </a:endParaRPr>
          </a:p>
          <a:p>
            <a:pPr>
              <a:lnSpc>
                <a:spcPct val="100000"/>
              </a:lnSpc>
              <a:spcAft>
                <a:spcPts val="1426"/>
              </a:spcAft>
            </a:pPr>
            <a:endParaRPr b="0" lang="en-IN" sz="1800" spc="-1" strike="noStrike">
              <a:latin typeface="Arial"/>
            </a:endParaRPr>
          </a:p>
          <a:p>
            <a:pPr>
              <a:lnSpc>
                <a:spcPct val="100000"/>
              </a:lnSpc>
              <a:spcAft>
                <a:spcPts val="1426"/>
              </a:spcAft>
            </a:pPr>
            <a:endParaRPr b="0" lang="en-IN" sz="1800" spc="-1" strike="noStrike">
              <a:latin typeface="Arial"/>
            </a:endParaRPr>
          </a:p>
          <a:p>
            <a:pPr>
              <a:lnSpc>
                <a:spcPct val="100000"/>
              </a:lnSpc>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p:txBody>
      </p:sp>
      <p:sp>
        <p:nvSpPr>
          <p:cNvPr id="146" name="CustomShape 3"/>
          <p:cNvSpPr/>
          <p:nvPr/>
        </p:nvSpPr>
        <p:spPr>
          <a:xfrm>
            <a:off x="7010280" y="6480000"/>
            <a:ext cx="2133360" cy="30132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7/29/15</a:t>
            </a:r>
            <a:endParaRPr b="0" lang="en-IN" sz="1800" spc="-1" strike="noStrike">
              <a:latin typeface="Arial"/>
            </a:endParaRPr>
          </a:p>
        </p:txBody>
      </p:sp>
      <p:sp>
        <p:nvSpPr>
          <p:cNvPr id="147" name="CustomShape 4"/>
          <p:cNvSpPr/>
          <p:nvPr/>
        </p:nvSpPr>
        <p:spPr>
          <a:xfrm>
            <a:off x="8640720" y="6481800"/>
            <a:ext cx="502920" cy="301320"/>
          </a:xfrm>
          <a:prstGeom prst="rect">
            <a:avLst/>
          </a:prstGeom>
          <a:noFill/>
          <a:ln w="9360">
            <a:noFill/>
          </a:ln>
        </p:spPr>
        <p:style>
          <a:lnRef idx="0"/>
          <a:fillRef idx="0"/>
          <a:effectRef idx="0"/>
          <a:fontRef idx="minor"/>
        </p:style>
        <p:txBody>
          <a:bodyPr lIns="90000" rIns="90000" tIns="45000" bIns="45000"/>
          <a:p>
            <a:pPr>
              <a:lnSpc>
                <a:spcPct val="100000"/>
              </a:lnSpc>
            </a:pPr>
            <a:fld id="{1473712D-2DD9-49B2-93F5-4DC8B00BE7B5}" type="slidenum">
              <a:rPr b="0" lang="en-IN" sz="1800" spc="-1" strike="noStrike">
                <a:solidFill>
                  <a:srgbClr val="000000"/>
                </a:solidFill>
                <a:latin typeface="Gill Sans MT"/>
              </a:rPr>
              <a:t>&lt;number&gt;</a:t>
            </a:fld>
            <a:endParaRPr b="0" lang="en-IN" sz="1800" spc="-1" strike="noStrike">
              <a:latin typeface="Arial"/>
            </a:endParaRPr>
          </a:p>
        </p:txBody>
      </p:sp>
      <p:pic>
        <p:nvPicPr>
          <p:cNvPr id="148" name="Picture 2" descr=""/>
          <p:cNvPicPr/>
          <p:nvPr/>
        </p:nvPicPr>
        <p:blipFill>
          <a:blip r:embed="rId1"/>
          <a:stretch/>
        </p:blipFill>
        <p:spPr>
          <a:xfrm>
            <a:off x="357120" y="1285920"/>
            <a:ext cx="8556480" cy="5000400"/>
          </a:xfrm>
          <a:prstGeom prst="rect">
            <a:avLst/>
          </a:prstGeom>
          <a:ln w="9360">
            <a:noFill/>
          </a:ln>
        </p:spPr>
      </p:pic>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285840" y="1357200"/>
            <a:ext cx="8643600" cy="5143320"/>
          </a:xfrm>
          <a:prstGeom prst="rect">
            <a:avLst/>
          </a:prstGeom>
          <a:gradFill rotWithShape="0">
            <a:gsLst>
              <a:gs pos="0">
                <a:srgbClr val="bfecff"/>
              </a:gs>
              <a:gs pos="100000">
                <a:srgbClr val="e6f7ff"/>
              </a:gs>
            </a:gsLst>
            <a:lin ang="16200000"/>
          </a:gradFill>
          <a:ln w="9360">
            <a:solidFill>
              <a:srgbClr val="46aac4"/>
            </a:solidFill>
            <a:round/>
          </a:ln>
        </p:spPr>
        <p:txBody>
          <a:bodyPr>
            <a:normAutofit/>
          </a:bodyPr>
          <a:p>
            <a:pPr marL="343080" indent="-342720">
              <a:lnSpc>
                <a:spcPct val="100000"/>
              </a:lnSpc>
              <a:spcBef>
                <a:spcPts val="799"/>
              </a:spcBef>
              <a:buClr>
                <a:srgbClr val="1f497d"/>
              </a:buClr>
              <a:buFont typeface="Wingdings" charset="2"/>
              <a:buChar char=""/>
            </a:pPr>
            <a:r>
              <a:rPr b="1" lang="en-US" sz="4000" spc="-1" strike="noStrike">
                <a:solidFill>
                  <a:srgbClr val="1f497d"/>
                </a:solidFill>
                <a:latin typeface="Calibri"/>
              </a:rPr>
              <a:t>Logical Space</a:t>
            </a:r>
            <a:endParaRPr b="0" lang="en-US" sz="4000" spc="-1" strike="noStrike">
              <a:solidFill>
                <a:srgbClr val="000000"/>
              </a:solidFill>
              <a:latin typeface="Calibri"/>
            </a:endParaRPr>
          </a:p>
          <a:p>
            <a:pPr marL="343080" indent="-342720">
              <a:lnSpc>
                <a:spcPct val="100000"/>
              </a:lnSpc>
              <a:spcBef>
                <a:spcPts val="799"/>
              </a:spcBef>
              <a:buClr>
                <a:srgbClr val="1f497d"/>
              </a:buClr>
              <a:buFont typeface="Wingdings" charset="2"/>
              <a:buChar char=""/>
            </a:pPr>
            <a:r>
              <a:rPr b="1" lang="en-US" sz="4000" spc="-1" strike="noStrike">
                <a:solidFill>
                  <a:srgbClr val="1f497d"/>
                </a:solidFill>
                <a:latin typeface="Calibri"/>
              </a:rPr>
              <a:t>Physical Space</a:t>
            </a:r>
            <a:endParaRPr b="0" lang="en-US" sz="4000" spc="-1" strike="noStrike">
              <a:solidFill>
                <a:srgbClr val="000000"/>
              </a:solidFill>
              <a:latin typeface="Calibri"/>
            </a:endParaRPr>
          </a:p>
          <a:p>
            <a:pPr marL="343080" indent="-342720">
              <a:lnSpc>
                <a:spcPct val="100000"/>
              </a:lnSpc>
              <a:spcBef>
                <a:spcPts val="799"/>
              </a:spcBef>
            </a:pPr>
            <a:endParaRPr b="0" lang="en-US" sz="4000" spc="-1" strike="noStrike">
              <a:solidFill>
                <a:srgbClr val="000000"/>
              </a:solidFill>
              <a:latin typeface="Calibri"/>
            </a:endParaRPr>
          </a:p>
        </p:txBody>
      </p:sp>
      <p:sp>
        <p:nvSpPr>
          <p:cNvPr id="150" name="TextShape 2"/>
          <p:cNvSpPr txBox="1"/>
          <p:nvPr/>
        </p:nvSpPr>
        <p:spPr>
          <a:xfrm>
            <a:off x="214200" y="142920"/>
            <a:ext cx="8715240" cy="1142640"/>
          </a:xfrm>
          <a:prstGeom prst="rect">
            <a:avLst/>
          </a:prstGeom>
          <a:gradFill rotWithShape="0">
            <a:gsLst>
              <a:gs pos="0">
                <a:srgbClr val="d0d0d0"/>
              </a:gs>
              <a:gs pos="100000">
                <a:srgbClr val="ededed"/>
              </a:gs>
            </a:gsLst>
            <a:lin ang="16200000"/>
          </a:gradFill>
          <a:ln w="9360">
            <a:solidFill>
              <a:srgbClr val="000000"/>
            </a:solidFill>
            <a:round/>
          </a:ln>
        </p:spPr>
        <p:txBody>
          <a:bodyPr anchor="ctr"/>
          <a:p>
            <a:pPr algn="ctr">
              <a:lnSpc>
                <a:spcPct val="100000"/>
              </a:lnSpc>
            </a:pPr>
            <a:r>
              <a:rPr b="1" lang="en-US" sz="4400" spc="-1" strike="noStrike">
                <a:solidFill>
                  <a:srgbClr val="ff0000"/>
                </a:solidFill>
                <a:latin typeface="Calibri"/>
              </a:rPr>
              <a:t>Address Spaces</a:t>
            </a:r>
            <a:endParaRPr b="0" lang="en-US" sz="4400" spc="-1" strike="noStrike">
              <a:solidFill>
                <a:srgbClr val="000000"/>
              </a:solidFill>
              <a:latin typeface="Calibri"/>
            </a:endParaRPr>
          </a:p>
        </p:txBody>
      </p:sp>
      <p:graphicFrame>
        <p:nvGraphicFramePr>
          <p:cNvPr id="151" name="Table 3"/>
          <p:cNvGraphicFramePr/>
          <p:nvPr/>
        </p:nvGraphicFramePr>
        <p:xfrm>
          <a:off x="500040" y="3000240"/>
          <a:ext cx="8286480" cy="1999800"/>
        </p:xfrm>
        <a:graphic>
          <a:graphicData uri="http://schemas.openxmlformats.org/drawingml/2006/table">
            <a:tbl>
              <a:tblPr/>
              <a:tblGrid>
                <a:gridCol w="1962360"/>
                <a:gridCol w="3198240"/>
                <a:gridCol w="3125880"/>
              </a:tblGrid>
              <a:tr h="504720">
                <a:tc>
                  <a:txBody>
                    <a:bodyPr/>
                    <a:p>
                      <a:pPr>
                        <a:lnSpc>
                          <a:spcPct val="100000"/>
                        </a:lnSpc>
                      </a:pPr>
                      <a:r>
                        <a:rPr b="1" lang="en-IN" sz="2800" spc="-1" strike="noStrike">
                          <a:solidFill>
                            <a:srgbClr val="ffffff"/>
                          </a:solidFill>
                          <a:latin typeface="Calibri"/>
                        </a:rPr>
                        <a:t>Features</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nSpc>
                          <a:spcPct val="100000"/>
                        </a:lnSpc>
                      </a:pPr>
                      <a:r>
                        <a:rPr b="1" lang="en-IN" sz="2800" spc="-1" strike="noStrike">
                          <a:solidFill>
                            <a:srgbClr val="ffffff"/>
                          </a:solidFill>
                          <a:latin typeface="Calibri"/>
                        </a:rPr>
                        <a:t>Logical</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nSpc>
                          <a:spcPct val="100000"/>
                        </a:lnSpc>
                      </a:pPr>
                      <a:r>
                        <a:rPr b="1" lang="en-IN" sz="2800" spc="-1" strike="noStrike">
                          <a:solidFill>
                            <a:srgbClr val="ffffff"/>
                          </a:solidFill>
                          <a:latin typeface="Calibri"/>
                        </a:rPr>
                        <a:t>Physical</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r>
              <a:tr h="1330560">
                <a:tc>
                  <a:txBody>
                    <a:bodyPr/>
                    <a:p>
                      <a:pPr>
                        <a:lnSpc>
                          <a:spcPct val="100000"/>
                        </a:lnSpc>
                      </a:pPr>
                      <a:r>
                        <a:rPr b="0" lang="en-IN" sz="2800" spc="-1" strike="noStrike">
                          <a:solidFill>
                            <a:srgbClr val="000000"/>
                          </a:solidFill>
                          <a:latin typeface="Calibri"/>
                        </a:rPr>
                        <a:t>Size</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nSpc>
                          <a:spcPct val="100000"/>
                        </a:lnSpc>
                      </a:pPr>
                      <a:r>
                        <a:rPr b="0" lang="en-IN" sz="2800" spc="-1" strike="noStrike">
                          <a:solidFill>
                            <a:srgbClr val="000000"/>
                          </a:solidFill>
                          <a:latin typeface="Calibri"/>
                        </a:rPr>
                        <a:t>Start From ) to the size of segments</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nSpc>
                          <a:spcPct val="100000"/>
                        </a:lnSpc>
                      </a:pPr>
                      <a:r>
                        <a:rPr b="0" lang="en-IN" sz="2800" spc="-1" strike="noStrike">
                          <a:solidFill>
                            <a:srgbClr val="000000"/>
                          </a:solidFill>
                          <a:latin typeface="Calibri"/>
                        </a:rPr>
                        <a:t>May not start from 0</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917640">
                <a:tc>
                  <a:txBody>
                    <a:bodyPr/>
                    <a:p>
                      <a:pPr>
                        <a:lnSpc>
                          <a:spcPct val="100000"/>
                        </a:lnSpc>
                      </a:pPr>
                      <a:r>
                        <a:rPr b="0" lang="en-IN" sz="2800" spc="-1" strike="noStrike">
                          <a:solidFill>
                            <a:srgbClr val="000000"/>
                          </a:solidFill>
                          <a:latin typeface="Calibri"/>
                        </a:rPr>
                        <a:t>Appearance</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nSpc>
                          <a:spcPct val="100000"/>
                        </a:lnSpc>
                      </a:pPr>
                      <a:r>
                        <a:rPr b="0" lang="en-IN" sz="2800" spc="-1" strike="noStrike">
                          <a:solidFill>
                            <a:srgbClr val="000000"/>
                          </a:solidFill>
                          <a:latin typeface="Calibri"/>
                        </a:rPr>
                        <a:t>Contiguous</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nSpc>
                          <a:spcPct val="100000"/>
                        </a:lnSpc>
                      </a:pPr>
                      <a:r>
                        <a:rPr b="0" lang="en-IN" sz="2800" spc="-1" strike="noStrike">
                          <a:solidFill>
                            <a:srgbClr val="000000"/>
                          </a:solidFill>
                          <a:latin typeface="Calibri"/>
                        </a:rPr>
                        <a:t>Non Contiguous</a:t>
                      </a:r>
                      <a:endParaRPr b="0" lang="en-IN"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bl>
          </a:graphicData>
        </a:graphic>
      </p:graphicFrame>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3" presetSubtype="10">
                                  <p:stCondLst>
                                    <p:cond delay="0"/>
                                  </p:stCondLst>
                                  <p:childTnLst>
                                    <p:set>
                                      <p:cBhvr>
                                        <p:cTn id="8" dur="1" fill="hold">
                                          <p:stCondLst>
                                            <p:cond delay="0"/>
                                          </p:stCondLst>
                                        </p:cTn>
                                        <p:tgtEl>
                                          <p:spTgt spid="149">
                                            <p:txEl>
                                              <p:pRg st="0" end="0"/>
                                            </p:txEl>
                                          </p:spTgt>
                                        </p:tgtEl>
                                        <p:attrNameLst>
                                          <p:attrName>style.visibility</p:attrName>
                                        </p:attrNameLst>
                                      </p:cBhvr>
                                      <p:to>
                                        <p:strVal val="visible"/>
                                      </p:to>
                                    </p:set>
                                    <p:animEffect filter="blinds(horizontal)" transition="in">
                                      <p:cBhvr additive="repl">
                                        <p:cTn id="9" dur="500"/>
                                        <p:tgtEl>
                                          <p:spTgt spid="14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3" presetSubtype="10">
                                  <p:stCondLst>
                                    <p:cond delay="0"/>
                                  </p:stCondLst>
                                  <p:childTnLst>
                                    <p:set>
                                      <p:cBhvr>
                                        <p:cTn id="13" dur="1" fill="hold">
                                          <p:stCondLst>
                                            <p:cond delay="0"/>
                                          </p:stCondLst>
                                        </p:cTn>
                                        <p:tgtEl>
                                          <p:spTgt spid="149">
                                            <p:txEl>
                                              <p:pRg st="1" end="1"/>
                                            </p:txEl>
                                          </p:spTgt>
                                        </p:tgtEl>
                                        <p:attrNameLst>
                                          <p:attrName>style.visibility</p:attrName>
                                        </p:attrNameLst>
                                      </p:cBhvr>
                                      <p:to>
                                        <p:strVal val="visible"/>
                                      </p:to>
                                    </p:set>
                                    <p:animEffect filter="blinds(horizontal)" transition="in">
                                      <p:cBhvr additive="repl">
                                        <p:cTn id="14" dur="500"/>
                                        <p:tgtEl>
                                          <p:spTgt spid="149">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214200" y="1857240"/>
            <a:ext cx="2571480" cy="2142720"/>
          </a:xfrm>
          <a:prstGeom prst="rect">
            <a:avLst/>
          </a:prstGeom>
          <a:gradFill rotWithShape="0">
            <a:gsLst>
              <a:gs pos="0">
                <a:srgbClr val="bfd4fe"/>
              </a:gs>
              <a:gs pos="100000">
                <a:srgbClr val="e5efff"/>
              </a:gs>
            </a:gsLst>
            <a:lin ang="16200000"/>
          </a:gradFill>
          <a:ln w="9360">
            <a:solidFill>
              <a:srgbClr val="4a7ebb"/>
            </a:solidFill>
            <a:round/>
          </a:ln>
        </p:spPr>
        <p:txBody>
          <a:bodyPr anchor="ctr"/>
          <a:p>
            <a:pPr algn="ctr">
              <a:lnSpc>
                <a:spcPct val="100000"/>
              </a:lnSpc>
            </a:pPr>
            <a:r>
              <a:rPr b="1" lang="en-US" sz="4400" spc="-1" strike="noStrike">
                <a:solidFill>
                  <a:srgbClr val="ff0000"/>
                </a:solidFill>
                <a:latin typeface="Calibri"/>
              </a:rPr>
              <a:t>Address Spaces</a:t>
            </a:r>
            <a:endParaRPr b="0" lang="en-US" sz="4400" spc="-1" strike="noStrike">
              <a:solidFill>
                <a:srgbClr val="000000"/>
              </a:solidFill>
              <a:latin typeface="Calibri"/>
            </a:endParaRPr>
          </a:p>
        </p:txBody>
      </p:sp>
      <p:pic>
        <p:nvPicPr>
          <p:cNvPr id="153" name="Picture 2" descr=""/>
          <p:cNvPicPr/>
          <p:nvPr/>
        </p:nvPicPr>
        <p:blipFill>
          <a:blip r:embed="rId1"/>
          <a:stretch/>
        </p:blipFill>
        <p:spPr>
          <a:xfrm>
            <a:off x="2857320" y="235800"/>
            <a:ext cx="6286320" cy="6336000"/>
          </a:xfrm>
          <a:prstGeom prst="rect">
            <a:avLst/>
          </a:prstGeom>
          <a:ln w="9360">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214200" y="152280"/>
            <a:ext cx="8715240" cy="99036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1" lang="en-US" sz="4000" spc="-1" strike="noStrike">
                <a:solidFill>
                  <a:srgbClr val="000000"/>
                </a:solidFill>
                <a:latin typeface="Calibri"/>
              </a:rPr>
              <a:t>Recent trends in software development.</a:t>
            </a:r>
            <a:endParaRPr b="0" lang="en-US" sz="4000" spc="-1" strike="noStrike">
              <a:solidFill>
                <a:srgbClr val="000000"/>
              </a:solidFill>
              <a:latin typeface="Calibri"/>
            </a:endParaRPr>
          </a:p>
        </p:txBody>
      </p:sp>
      <p:sp>
        <p:nvSpPr>
          <p:cNvPr id="155" name="CustomShape 2"/>
          <p:cNvSpPr/>
          <p:nvPr/>
        </p:nvSpPr>
        <p:spPr>
          <a:xfrm>
            <a:off x="214200" y="1214280"/>
            <a:ext cx="8715240" cy="4995360"/>
          </a:xfrm>
          <a:prstGeom prst="rect">
            <a:avLst/>
          </a:prstGeom>
          <a:ln>
            <a:solidFill>
              <a:srgbClr val="98b855"/>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p>
            <a:pPr>
              <a:lnSpc>
                <a:spcPct val="100000"/>
              </a:lnSpc>
              <a:spcBef>
                <a:spcPts val="601"/>
              </a:spcBef>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a:p>
            <a:pPr marL="262080" indent="-261720">
              <a:lnSpc>
                <a:spcPct val="100000"/>
              </a:lnSpc>
              <a:spcBef>
                <a:spcPts val="601"/>
              </a:spcBef>
              <a:spcAft>
                <a:spcPts val="1426"/>
              </a:spcAft>
            </a:pPr>
            <a:endParaRPr b="0" lang="en-IN" sz="1800" spc="-1" strike="noStrike">
              <a:latin typeface="Arial"/>
            </a:endParaRPr>
          </a:p>
        </p:txBody>
      </p:sp>
      <p:sp>
        <p:nvSpPr>
          <p:cNvPr id="156" name="CustomShape 3"/>
          <p:cNvSpPr/>
          <p:nvPr/>
        </p:nvSpPr>
        <p:spPr>
          <a:xfrm>
            <a:off x="714240" y="2714760"/>
            <a:ext cx="7714800" cy="1080"/>
          </a:xfrm>
          <a:custGeom>
            <a:avLst/>
            <a:gdLst/>
            <a:ahLst/>
            <a:rect l="l" t="t" r="r" b="b"/>
            <a:pathLst>
              <a:path w="21600" h="21600">
                <a:moveTo>
                  <a:pt x="0" y="0"/>
                </a:moveTo>
                <a:lnTo>
                  <a:pt x="21600" y="21600"/>
                </a:lnTo>
              </a:path>
            </a:pathLst>
          </a:custGeom>
          <a:noFill/>
          <a:ln w="76320">
            <a:solidFill>
              <a:schemeClr val="tx1">
                <a:lumMod val="75000"/>
                <a:lumOff val="25000"/>
              </a:schemeClr>
            </a:solidFill>
            <a:round/>
            <a:tailEnd len="med" type="triangle" w="med"/>
          </a:ln>
        </p:spPr>
        <p:style>
          <a:lnRef idx="1">
            <a:schemeClr val="dk1"/>
          </a:lnRef>
          <a:fillRef idx="0">
            <a:schemeClr val="dk1"/>
          </a:fillRef>
          <a:effectRef idx="0">
            <a:schemeClr val="dk1"/>
          </a:effectRef>
          <a:fontRef idx="minor"/>
        </p:style>
      </p:sp>
      <p:sp>
        <p:nvSpPr>
          <p:cNvPr id="157" name="CustomShape 4"/>
          <p:cNvSpPr/>
          <p:nvPr/>
        </p:nvSpPr>
        <p:spPr>
          <a:xfrm>
            <a:off x="500040" y="3571920"/>
            <a:ext cx="1499760" cy="173556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p>
            <a:pPr>
              <a:lnSpc>
                <a:spcPct val="100000"/>
              </a:lnSpc>
            </a:pPr>
            <a:r>
              <a:rPr b="1" lang="en-IN" sz="1800" spc="-1" strike="noStrike">
                <a:solidFill>
                  <a:srgbClr val="000000"/>
                </a:solidFill>
                <a:latin typeface="Calibri"/>
              </a:rPr>
              <a:t>Procedure</a:t>
            </a:r>
            <a:endParaRPr b="0" lang="en-IN" sz="1800" spc="-1" strike="noStrike">
              <a:latin typeface="Arial"/>
            </a:endParaRPr>
          </a:p>
          <a:p>
            <a:pPr>
              <a:lnSpc>
                <a:spcPct val="100000"/>
              </a:lnSpc>
            </a:pPr>
            <a:r>
              <a:rPr b="1" lang="en-IN" sz="1800" spc="-1" strike="noStrike">
                <a:solidFill>
                  <a:srgbClr val="000000"/>
                </a:solidFill>
                <a:latin typeface="Calibri"/>
              </a:rPr>
              <a:t> </a:t>
            </a:r>
            <a:r>
              <a:rPr b="1" lang="en-IN" sz="1800" spc="-1" strike="noStrike">
                <a:solidFill>
                  <a:srgbClr val="000000"/>
                </a:solidFill>
                <a:latin typeface="Calibri"/>
              </a:rPr>
              <a:t>Oriented</a:t>
            </a:r>
            <a:br/>
            <a:r>
              <a:rPr b="1" lang="en-IN" sz="1800" spc="-1" strike="noStrike">
                <a:solidFill>
                  <a:srgbClr val="000000"/>
                </a:solidFill>
                <a:latin typeface="Calibri"/>
              </a:rPr>
              <a:t>Software Development</a:t>
            </a:r>
            <a:endParaRPr b="0" lang="en-IN" sz="1800" spc="-1" strike="noStrike">
              <a:latin typeface="Arial"/>
            </a:endParaRPr>
          </a:p>
        </p:txBody>
      </p:sp>
      <p:sp>
        <p:nvSpPr>
          <p:cNvPr id="158" name="CustomShape 5"/>
          <p:cNvSpPr/>
          <p:nvPr/>
        </p:nvSpPr>
        <p:spPr>
          <a:xfrm>
            <a:off x="3643200" y="3571920"/>
            <a:ext cx="1642680" cy="146124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p>
            <a:pPr>
              <a:lnSpc>
                <a:spcPct val="100000"/>
              </a:lnSpc>
            </a:pPr>
            <a:r>
              <a:rPr b="1" lang="en-IN" sz="1800" spc="-1" strike="noStrike">
                <a:solidFill>
                  <a:srgbClr val="000000"/>
                </a:solidFill>
                <a:latin typeface="Calibri"/>
              </a:rPr>
              <a:t>Object Oriented Software Development</a:t>
            </a:r>
            <a:endParaRPr b="0" lang="en-IN" sz="1800" spc="-1" strike="noStrike">
              <a:latin typeface="Arial"/>
            </a:endParaRPr>
          </a:p>
        </p:txBody>
      </p:sp>
      <p:sp>
        <p:nvSpPr>
          <p:cNvPr id="159" name="CustomShape 6"/>
          <p:cNvSpPr/>
          <p:nvPr/>
        </p:nvSpPr>
        <p:spPr>
          <a:xfrm>
            <a:off x="6500880" y="3500280"/>
            <a:ext cx="1642680" cy="146124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p>
            <a:pPr>
              <a:lnSpc>
                <a:spcPct val="100000"/>
              </a:lnSpc>
            </a:pPr>
            <a:r>
              <a:rPr b="1" lang="en-IN" sz="1800" spc="-1" strike="noStrike">
                <a:solidFill>
                  <a:srgbClr val="000000"/>
                </a:solidFill>
                <a:latin typeface="Calibri"/>
              </a:rPr>
              <a:t>Service Oriented Software Development</a:t>
            </a:r>
            <a:endParaRPr b="0" lang="en-IN" sz="1800" spc="-1" strike="noStrike">
              <a:latin typeface="Arial"/>
            </a:endParaRPr>
          </a:p>
        </p:txBody>
      </p:sp>
      <p:sp>
        <p:nvSpPr>
          <p:cNvPr id="160" name="CustomShape 7"/>
          <p:cNvSpPr/>
          <p:nvPr/>
        </p:nvSpPr>
        <p:spPr>
          <a:xfrm>
            <a:off x="785880" y="1785960"/>
            <a:ext cx="7429320" cy="63828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p>
            <a:pPr>
              <a:lnSpc>
                <a:spcPct val="100000"/>
              </a:lnSpc>
            </a:pPr>
            <a:r>
              <a:rPr b="1" lang="en-IN" sz="1800" spc="-1" strike="noStrike">
                <a:solidFill>
                  <a:srgbClr val="000000"/>
                </a:solidFill>
                <a:latin typeface="Calibri"/>
              </a:rPr>
              <a:t>1980+                                                     1990+                                             2000+</a:t>
            </a:r>
            <a:endParaRPr b="0" lang="en-IN" sz="1800" spc="-1" strike="noStrike">
              <a:latin typeface="Arial"/>
            </a:endParaRPr>
          </a:p>
        </p:txBody>
      </p:sp>
    </p:spTree>
  </p:cSld>
  <p:transition spd="med">
    <p:wipe dir="r"/>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457200" y="274680"/>
            <a:ext cx="8229240" cy="114264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r>
              <a:rPr b="0" lang="en-US" sz="4400" spc="-1" strike="noStrike">
                <a:solidFill>
                  <a:srgbClr val="000000"/>
                </a:solidFill>
                <a:latin typeface="Calibri"/>
              </a:rPr>
              <a:t>Procedure Oriented Programming Vs Object Oriented Programming</a:t>
            </a:r>
            <a:endParaRPr b="0" lang="en-US" sz="4400" spc="-1" strike="noStrike">
              <a:solidFill>
                <a:srgbClr val="000000"/>
              </a:solidFill>
              <a:latin typeface="Calibri"/>
            </a:endParaRPr>
          </a:p>
        </p:txBody>
      </p:sp>
      <p:sp>
        <p:nvSpPr>
          <p:cNvPr id="162"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pic>
        <p:nvPicPr>
          <p:cNvPr id="163" name="Picture 3" descr=""/>
          <p:cNvPicPr/>
          <p:nvPr/>
        </p:nvPicPr>
        <p:blipFill>
          <a:blip r:embed="rId1"/>
          <a:stretch/>
        </p:blipFill>
        <p:spPr>
          <a:xfrm>
            <a:off x="390600" y="1571760"/>
            <a:ext cx="8362440" cy="4500360"/>
          </a:xfrm>
          <a:prstGeom prst="rect">
            <a:avLst/>
          </a:prstGeom>
          <a:ln w="9360">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1212</TotalTime>
  <Application>LibreOffice/6.0.3.2$Linux_X86_64 LibreOffice_project/00m0$Build-2</Application>
  <Words>217</Words>
  <Paragraphs>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2017-01-12T07:30:04Z</dcterms:created>
  <dc:creator>sangi</dc:creator>
  <dc:description/>
  <dc:language>en-IN</dc:language>
  <cp:lastModifiedBy/>
  <dcterms:modified xsi:type="dcterms:W3CDTF">2020-12-17T09:43:46Z</dcterms:modified>
  <cp:revision>41</cp:revision>
  <dc:subject/>
  <dc:title>RICS &amp; CISC Processors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